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0" r:id="rId4"/>
    <p:sldId id="259" r:id="rId5"/>
    <p:sldId id="258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4" autoAdjust="0"/>
    <p:restoredTop sz="94660"/>
  </p:normalViewPr>
  <p:slideViewPr>
    <p:cSldViewPr snapToGrid="0">
      <p:cViewPr varScale="1">
        <p:scale>
          <a:sx n="72" d="100"/>
          <a:sy n="72" d="100"/>
        </p:scale>
        <p:origin x="54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9A488-D210-4BE0-9112-EDE1384D11E0}" type="datetimeFigureOut">
              <a:rPr lang="en-US" smtClean="0"/>
              <a:t>10/26/2021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9861D-31E5-4FB7-BF23-E60D5882F5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2375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9A488-D210-4BE0-9112-EDE1384D11E0}" type="datetimeFigureOut">
              <a:rPr lang="en-US" smtClean="0"/>
              <a:t>10/26/2021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9861D-31E5-4FB7-BF23-E60D5882F5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9045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9A488-D210-4BE0-9112-EDE1384D11E0}" type="datetimeFigureOut">
              <a:rPr lang="en-US" smtClean="0"/>
              <a:t>10/26/2021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9861D-31E5-4FB7-BF23-E60D5882F5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4787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9A488-D210-4BE0-9112-EDE1384D11E0}" type="datetimeFigureOut">
              <a:rPr lang="en-US" smtClean="0"/>
              <a:t>10/26/2021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9861D-31E5-4FB7-BF23-E60D5882F5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3934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9A488-D210-4BE0-9112-EDE1384D11E0}" type="datetimeFigureOut">
              <a:rPr lang="en-US" smtClean="0"/>
              <a:t>10/26/2021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9861D-31E5-4FB7-BF23-E60D5882F5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1423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9A488-D210-4BE0-9112-EDE1384D11E0}" type="datetimeFigureOut">
              <a:rPr lang="en-US" smtClean="0"/>
              <a:t>10/26/2021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9861D-31E5-4FB7-BF23-E60D5882F5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2783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9A488-D210-4BE0-9112-EDE1384D11E0}" type="datetimeFigureOut">
              <a:rPr lang="en-US" smtClean="0"/>
              <a:t>10/26/2021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9861D-31E5-4FB7-BF23-E60D5882F5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8598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9A488-D210-4BE0-9112-EDE1384D11E0}" type="datetimeFigureOut">
              <a:rPr lang="en-US" smtClean="0"/>
              <a:t>10/26/2021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9861D-31E5-4FB7-BF23-E60D5882F5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3440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9A488-D210-4BE0-9112-EDE1384D11E0}" type="datetimeFigureOut">
              <a:rPr lang="en-US" smtClean="0"/>
              <a:t>10/26/2021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9861D-31E5-4FB7-BF23-E60D5882F5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1165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9A488-D210-4BE0-9112-EDE1384D11E0}" type="datetimeFigureOut">
              <a:rPr lang="en-US" smtClean="0"/>
              <a:t>10/26/2021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9861D-31E5-4FB7-BF23-E60D5882F5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0751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9A488-D210-4BE0-9112-EDE1384D11E0}" type="datetimeFigureOut">
              <a:rPr lang="en-US" smtClean="0"/>
              <a:t>10/26/2021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9861D-31E5-4FB7-BF23-E60D5882F5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912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A9A488-D210-4BE0-9112-EDE1384D11E0}" type="datetimeFigureOut">
              <a:rPr lang="en-US" smtClean="0"/>
              <a:t>10/26/2021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39861D-31E5-4FB7-BF23-E60D5882F5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5174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7.png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8.png"/><Relationship Id="rId4" Type="http://schemas.openxmlformats.org/officeDocument/2006/relationships/image" Target="../media/image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10.png"/><Relationship Id="rId4" Type="http://schemas.openxmlformats.org/officeDocument/2006/relationships/image" Target="../media/image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8040" y="295065"/>
            <a:ext cx="1109195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Baskerville Old Face" panose="02020602080505020303" pitchFamily="18" charset="0"/>
              </a:rPr>
              <a:t>TODAY:</a:t>
            </a:r>
          </a:p>
          <a:p>
            <a:r>
              <a:rPr lang="en-US" sz="3600" dirty="0">
                <a:solidFill>
                  <a:schemeClr val="bg1"/>
                </a:solidFill>
                <a:latin typeface="Baskerville Old Face" panose="02020602080505020303" pitchFamily="18" charset="0"/>
              </a:rPr>
              <a:t>Beginning Arthur Miller’s </a:t>
            </a:r>
            <a:r>
              <a:rPr lang="en-US" sz="3600" i="1" dirty="0">
                <a:solidFill>
                  <a:schemeClr val="bg1"/>
                </a:solidFill>
                <a:latin typeface="Baskerville Old Face" panose="02020602080505020303" pitchFamily="18" charset="0"/>
              </a:rPr>
              <a:t>Death of a Salesman </a:t>
            </a:r>
            <a:r>
              <a:rPr lang="en-US" sz="3600" dirty="0">
                <a:solidFill>
                  <a:schemeClr val="bg1"/>
                </a:solidFill>
                <a:latin typeface="Baskerville Old Face" panose="02020602080505020303" pitchFamily="18" charset="0"/>
              </a:rPr>
              <a:t>(1949)</a:t>
            </a:r>
          </a:p>
          <a:p>
            <a:endParaRPr lang="en-US" sz="2400" i="1" dirty="0">
              <a:solidFill>
                <a:schemeClr val="bg1"/>
              </a:solidFill>
              <a:latin typeface="Baskerville Old Face" panose="02020602080505020303" pitchFamily="18" charset="0"/>
            </a:endParaRPr>
          </a:p>
          <a:p>
            <a:endParaRPr lang="en-US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  <a:p>
            <a:endParaRPr lang="en-US" i="1" dirty="0">
              <a:latin typeface="Baskerville Old Face" panose="02020602080505020303" pitchFamily="18" charset="0"/>
            </a:endParaRPr>
          </a:p>
          <a:p>
            <a:endParaRPr lang="en-US" i="1" dirty="0">
              <a:latin typeface="Baskerville Old Face" panose="02020602080505020303" pitchFamily="18" charset="0"/>
            </a:endParaRPr>
          </a:p>
          <a:p>
            <a:endParaRPr lang="en-US" i="1" dirty="0">
              <a:latin typeface="Baskerville Old Face" panose="02020602080505020303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105" y="1740581"/>
            <a:ext cx="2882475" cy="428939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38040" y="2164929"/>
            <a:ext cx="577755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800" dirty="0">
              <a:solidFill>
                <a:schemeClr val="bg1"/>
              </a:solidFill>
              <a:latin typeface="Baskerville Old Face" panose="02020602080505020303" pitchFamily="18" charset="0"/>
            </a:endParaRPr>
          </a:p>
          <a:p>
            <a:endParaRPr lang="en-US" sz="2800" dirty="0">
              <a:solidFill>
                <a:schemeClr val="bg1"/>
              </a:solidFill>
              <a:latin typeface="Baskerville Old Face" panose="02020602080505020303" pitchFamily="18" charset="0"/>
            </a:endParaRPr>
          </a:p>
          <a:p>
            <a:endParaRPr lang="en-US" sz="2800" dirty="0">
              <a:solidFill>
                <a:schemeClr val="bg1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3" name="Video 2">
            <a:hlinkClick r:id="" action="ppaction://media"/>
            <a:extLst>
              <a:ext uri="{FF2B5EF4-FFF2-40B4-BE49-F238E27FC236}">
                <a16:creationId xmlns:a16="http://schemas.microsoft.com/office/drawing/2014/main" id="{A7F61F6C-7904-46DD-B8A0-C88E8D38F9A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06000" y="5143500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249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260"/>
    </mc:Choice>
    <mc:Fallback xmlns="">
      <p:transition spd="slow" advTm="272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78508" y="2959517"/>
            <a:ext cx="6462025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solidFill>
                  <a:schemeClr val="bg1"/>
                </a:solidFill>
                <a:latin typeface="Baskerville Old Face" panose="02020602080505020303" pitchFamily="18" charset="0"/>
              </a:rPr>
              <a:t>Death of a Salesman </a:t>
            </a:r>
            <a:r>
              <a:rPr lang="en-US" sz="2000" dirty="0">
                <a:solidFill>
                  <a:schemeClr val="bg1"/>
                </a:solidFill>
                <a:latin typeface="Baskerville Old Face" panose="02020602080505020303" pitchFamily="18" charset="0"/>
              </a:rPr>
              <a:t>(1949)</a:t>
            </a:r>
          </a:p>
          <a:p>
            <a:r>
              <a:rPr lang="en-US" sz="2000" dirty="0">
                <a:solidFill>
                  <a:schemeClr val="bg1"/>
                </a:solidFill>
                <a:latin typeface="Baskerville Old Face" panose="02020602080505020303" pitchFamily="18" charset="0"/>
              </a:rPr>
              <a:t>-- Tony Awards for Best Play, Best Author, and Best Director</a:t>
            </a:r>
          </a:p>
          <a:p>
            <a:r>
              <a:rPr lang="en-US" sz="2000" dirty="0">
                <a:solidFill>
                  <a:schemeClr val="bg1"/>
                </a:solidFill>
                <a:latin typeface="Baskerville Old Face" panose="02020602080505020303" pitchFamily="18" charset="0"/>
              </a:rPr>
              <a:t>-- New York Drama Critics’ Circle Award</a:t>
            </a:r>
          </a:p>
          <a:p>
            <a:r>
              <a:rPr lang="en-US" sz="2000" dirty="0">
                <a:solidFill>
                  <a:schemeClr val="bg1"/>
                </a:solidFill>
                <a:latin typeface="Baskerville Old Face" panose="02020602080505020303" pitchFamily="18" charset="0"/>
              </a:rPr>
              <a:t>-- Pulitzer Prize for Drama</a:t>
            </a:r>
          </a:p>
          <a:p>
            <a:r>
              <a:rPr lang="en-US" sz="2000" dirty="0">
                <a:solidFill>
                  <a:schemeClr val="bg1"/>
                </a:solidFill>
                <a:latin typeface="Baskerville Old Face" panose="02020602080505020303" pitchFamily="18" charset="0"/>
              </a:rPr>
              <a:t>-- Major Critical and Commercial Success</a:t>
            </a:r>
          </a:p>
          <a:p>
            <a:r>
              <a:rPr lang="en-US" sz="2000" dirty="0">
                <a:solidFill>
                  <a:schemeClr val="bg1"/>
                </a:solidFill>
                <a:latin typeface="Baskerville Old Face" panose="02020602080505020303" pitchFamily="18" charset="0"/>
              </a:rPr>
              <a:t>-- Considered a classic outside of the US</a:t>
            </a:r>
          </a:p>
          <a:p>
            <a:r>
              <a:rPr lang="en-US" sz="2000" i="1" dirty="0">
                <a:solidFill>
                  <a:schemeClr val="bg1"/>
                </a:solidFill>
                <a:latin typeface="Baskerville Old Face" panose="02020602080505020303" pitchFamily="18" charset="0"/>
              </a:rPr>
              <a:t>-- </a:t>
            </a:r>
            <a:r>
              <a:rPr lang="en-US" sz="2000" dirty="0">
                <a:solidFill>
                  <a:schemeClr val="bg1"/>
                </a:solidFill>
                <a:latin typeface="Baskerville Old Face" panose="02020602080505020303" pitchFamily="18" charset="0"/>
              </a:rPr>
              <a:t>Revived on Broadway 4 times</a:t>
            </a:r>
          </a:p>
          <a:p>
            <a:r>
              <a:rPr lang="en-US" sz="2000" i="1" dirty="0">
                <a:solidFill>
                  <a:schemeClr val="bg1"/>
                </a:solidFill>
                <a:latin typeface="Baskerville Old Face" panose="02020602080505020303" pitchFamily="18" charset="0"/>
              </a:rPr>
              <a:t>-- </a:t>
            </a:r>
            <a:r>
              <a:rPr lang="en-US" sz="2000" dirty="0">
                <a:solidFill>
                  <a:schemeClr val="bg1"/>
                </a:solidFill>
                <a:latin typeface="Baskerville Old Face" panose="02020602080505020303" pitchFamily="18" charset="0"/>
              </a:rPr>
              <a:t>At least 6 film versions in English (1 produced in the USSR)</a:t>
            </a:r>
            <a:endParaRPr lang="en-US" sz="2000" i="1" dirty="0">
              <a:solidFill>
                <a:schemeClr val="bg1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977896" y="709684"/>
            <a:ext cx="470994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Baskerville Old Face" panose="02020602080505020303" pitchFamily="18" charset="0"/>
              </a:rPr>
              <a:t>The “Hamilton” of its Day?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608" y="52781"/>
            <a:ext cx="1595556" cy="248335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4485" y="3169738"/>
            <a:ext cx="1816353" cy="2862572"/>
          </a:xfrm>
          <a:prstGeom prst="rect">
            <a:avLst/>
          </a:prstGeom>
        </p:spPr>
      </p:pic>
      <p:pic>
        <p:nvPicPr>
          <p:cNvPr id="6" name="Video 5">
            <a:hlinkClick r:id="" action="ppaction://media"/>
            <a:extLst>
              <a:ext uri="{FF2B5EF4-FFF2-40B4-BE49-F238E27FC236}">
                <a16:creationId xmlns:a16="http://schemas.microsoft.com/office/drawing/2014/main" id="{E36C2B76-8BDA-44BB-BECE-7DF11C64513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906000" y="5143500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510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4617"/>
    </mc:Choice>
    <mc:Fallback xmlns="">
      <p:transition spd="slow" advTm="4461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13958" y="635858"/>
            <a:ext cx="6096000" cy="563231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Baskerville Old Face" panose="02020602080505020303" pitchFamily="18" charset="0"/>
              </a:rPr>
              <a:t>Elaine</a:t>
            </a:r>
            <a:r>
              <a:rPr lang="en-US" sz="2400" dirty="0">
                <a:solidFill>
                  <a:schemeClr val="bg1"/>
                </a:solidFill>
                <a:latin typeface="Baskerville Old Face" panose="02020602080505020303" pitchFamily="18" charset="0"/>
              </a:rPr>
              <a:t>: Ok, what time is your job interview George?</a:t>
            </a:r>
          </a:p>
          <a:p>
            <a:endParaRPr lang="en-US" sz="2400" dirty="0">
              <a:solidFill>
                <a:schemeClr val="bg1"/>
              </a:solidFill>
              <a:latin typeface="Baskerville Old Face" panose="02020602080505020303" pitchFamily="18" charset="0"/>
            </a:endParaRPr>
          </a:p>
          <a:p>
            <a:r>
              <a:rPr lang="en-US" sz="2400" b="1" dirty="0">
                <a:solidFill>
                  <a:schemeClr val="bg1"/>
                </a:solidFill>
                <a:latin typeface="Baskerville Old Face" panose="02020602080505020303" pitchFamily="18" charset="0"/>
              </a:rPr>
              <a:t>George</a:t>
            </a:r>
            <a:r>
              <a:rPr lang="en-US" sz="2400" dirty="0">
                <a:solidFill>
                  <a:schemeClr val="bg1"/>
                </a:solidFill>
                <a:latin typeface="Baskerville Old Face" panose="02020602080505020303" pitchFamily="18" charset="0"/>
              </a:rPr>
              <a:t>: 9:45</a:t>
            </a:r>
          </a:p>
          <a:p>
            <a:endParaRPr lang="en-US" sz="2400" dirty="0">
              <a:solidFill>
                <a:schemeClr val="bg1"/>
              </a:solidFill>
              <a:latin typeface="Baskerville Old Face" panose="02020602080505020303" pitchFamily="18" charset="0"/>
            </a:endParaRPr>
          </a:p>
          <a:p>
            <a:r>
              <a:rPr lang="en-US" sz="2400" b="1" dirty="0">
                <a:solidFill>
                  <a:schemeClr val="bg1"/>
                </a:solidFill>
                <a:latin typeface="Baskerville Old Face" panose="02020602080505020303" pitchFamily="18" charset="0"/>
              </a:rPr>
              <a:t>Jerry</a:t>
            </a:r>
            <a:r>
              <a:rPr lang="en-US" sz="2400" dirty="0">
                <a:solidFill>
                  <a:schemeClr val="bg1"/>
                </a:solidFill>
                <a:latin typeface="Baskerville Old Face" panose="02020602080505020303" pitchFamily="18" charset="0"/>
              </a:rPr>
              <a:t>: Remember, don't whistle on the elevator.</a:t>
            </a:r>
          </a:p>
          <a:p>
            <a:endParaRPr lang="en-US" sz="2400" dirty="0">
              <a:solidFill>
                <a:schemeClr val="bg1"/>
              </a:solidFill>
              <a:latin typeface="Baskerville Old Face" panose="02020602080505020303" pitchFamily="18" charset="0"/>
            </a:endParaRPr>
          </a:p>
          <a:p>
            <a:r>
              <a:rPr lang="en-US" sz="2400" b="1" dirty="0">
                <a:solidFill>
                  <a:schemeClr val="bg1"/>
                </a:solidFill>
                <a:latin typeface="Baskerville Old Face" panose="02020602080505020303" pitchFamily="18" charset="0"/>
              </a:rPr>
              <a:t>George</a:t>
            </a:r>
            <a:r>
              <a:rPr lang="en-US" sz="2400" dirty="0">
                <a:solidFill>
                  <a:schemeClr val="bg1"/>
                </a:solidFill>
                <a:latin typeface="Baskerville Old Face" panose="02020602080505020303" pitchFamily="18" charset="0"/>
              </a:rPr>
              <a:t>: Why not?</a:t>
            </a:r>
          </a:p>
          <a:p>
            <a:endParaRPr lang="en-US" sz="2400" dirty="0">
              <a:solidFill>
                <a:schemeClr val="bg1"/>
              </a:solidFill>
              <a:latin typeface="Baskerville Old Face" panose="02020602080505020303" pitchFamily="18" charset="0"/>
            </a:endParaRPr>
          </a:p>
          <a:p>
            <a:r>
              <a:rPr lang="en-US" sz="2400" b="1" dirty="0">
                <a:solidFill>
                  <a:schemeClr val="bg1"/>
                </a:solidFill>
                <a:latin typeface="Baskerville Old Face" panose="02020602080505020303" pitchFamily="18" charset="0"/>
              </a:rPr>
              <a:t>Jerry</a:t>
            </a:r>
            <a:r>
              <a:rPr lang="en-US" sz="2400" dirty="0">
                <a:solidFill>
                  <a:schemeClr val="bg1"/>
                </a:solidFill>
                <a:latin typeface="Baskerville Old Face" panose="02020602080505020303" pitchFamily="18" charset="0"/>
              </a:rPr>
              <a:t>: That's what Willie </a:t>
            </a:r>
            <a:r>
              <a:rPr lang="en-US" sz="2400" dirty="0" err="1">
                <a:solidFill>
                  <a:schemeClr val="bg1"/>
                </a:solidFill>
                <a:latin typeface="Baskerville Old Face" panose="02020602080505020303" pitchFamily="18" charset="0"/>
              </a:rPr>
              <a:t>Loman</a:t>
            </a:r>
            <a:r>
              <a:rPr lang="en-US" sz="2400" dirty="0">
                <a:solidFill>
                  <a:schemeClr val="bg1"/>
                </a:solidFill>
                <a:latin typeface="Baskerville Old Face" panose="02020602080505020303" pitchFamily="18" charset="0"/>
              </a:rPr>
              <a:t> told Biff before his interview, in 'Death of a Salesman'.</a:t>
            </a:r>
          </a:p>
          <a:p>
            <a:endParaRPr lang="en-US" sz="2400" dirty="0">
              <a:solidFill>
                <a:schemeClr val="bg1"/>
              </a:solidFill>
              <a:latin typeface="Baskerville Old Face" panose="02020602080505020303" pitchFamily="18" charset="0"/>
            </a:endParaRPr>
          </a:p>
          <a:p>
            <a:r>
              <a:rPr lang="en-US" sz="2400" b="1" dirty="0">
                <a:solidFill>
                  <a:schemeClr val="bg1"/>
                </a:solidFill>
                <a:latin typeface="Baskerville Old Face" panose="02020602080505020303" pitchFamily="18" charset="0"/>
              </a:rPr>
              <a:t>George</a:t>
            </a:r>
            <a:r>
              <a:rPr lang="en-US" sz="2400" dirty="0">
                <a:solidFill>
                  <a:schemeClr val="bg1"/>
                </a:solidFill>
                <a:latin typeface="Baskerville Old Face" panose="02020602080505020303" pitchFamily="18" charset="0"/>
              </a:rPr>
              <a:t>: What, you are comparing me to Biff </a:t>
            </a:r>
            <a:r>
              <a:rPr lang="en-US" sz="2400" dirty="0" err="1">
                <a:solidFill>
                  <a:schemeClr val="bg1"/>
                </a:solidFill>
                <a:latin typeface="Baskerville Old Face" panose="02020602080505020303" pitchFamily="18" charset="0"/>
              </a:rPr>
              <a:t>Loman</a:t>
            </a:r>
            <a:r>
              <a:rPr lang="en-US" sz="2400" dirty="0">
                <a:solidFill>
                  <a:schemeClr val="bg1"/>
                </a:solidFill>
                <a:latin typeface="Baskerville Old Face" panose="02020602080505020303" pitchFamily="18" charset="0"/>
              </a:rPr>
              <a:t>? Very encouraging. The biggest loser in the history of American literature!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9984" y="1254078"/>
            <a:ext cx="5256072" cy="346422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048113" y="266526"/>
            <a:ext cx="69268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Baskerville Old Face" panose="02020602080505020303" pitchFamily="18" charset="0"/>
              </a:rPr>
              <a:t>From popular 90s sitcom </a:t>
            </a:r>
            <a:r>
              <a:rPr lang="en-US" i="1" dirty="0">
                <a:solidFill>
                  <a:schemeClr val="bg1"/>
                </a:solidFill>
                <a:latin typeface="Baskerville Old Face" panose="02020602080505020303" pitchFamily="18" charset="0"/>
              </a:rPr>
              <a:t>Seinfeld</a:t>
            </a:r>
            <a:r>
              <a:rPr lang="en-US" dirty="0">
                <a:solidFill>
                  <a:schemeClr val="bg1"/>
                </a:solidFill>
                <a:latin typeface="Baskerville Old Face" panose="02020602080505020303" pitchFamily="18" charset="0"/>
              </a:rPr>
              <a:t>, episode entitled “The Subway” (1991) </a:t>
            </a:r>
          </a:p>
        </p:txBody>
      </p:sp>
      <p:pic>
        <p:nvPicPr>
          <p:cNvPr id="2" name="Video 1">
            <a:hlinkClick r:id="" action="ppaction://media"/>
            <a:extLst>
              <a:ext uri="{FF2B5EF4-FFF2-40B4-BE49-F238E27FC236}">
                <a16:creationId xmlns:a16="http://schemas.microsoft.com/office/drawing/2014/main" id="{A89F5996-C756-4524-9A9A-568921FA7C1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06000" y="5143500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429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033"/>
    </mc:Choice>
    <mc:Fallback xmlns="">
      <p:transition spd="slow" advTm="4703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8256" y="1765994"/>
            <a:ext cx="2882475" cy="428939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92608" y="298257"/>
            <a:ext cx="7808976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Baskerville Old Face" panose="02020602080505020303" pitchFamily="18" charset="0"/>
              </a:rPr>
              <a:t>Overarching Questions</a:t>
            </a:r>
            <a:r>
              <a:rPr lang="en-US" dirty="0">
                <a:solidFill>
                  <a:schemeClr val="bg1"/>
                </a:solidFill>
                <a:latin typeface="Baskerville Old Face" panose="02020602080505020303" pitchFamily="18" charset="0"/>
              </a:rPr>
              <a:t>:</a:t>
            </a:r>
          </a:p>
          <a:p>
            <a:endParaRPr lang="en-US" dirty="0">
              <a:solidFill>
                <a:schemeClr val="bg1"/>
              </a:solidFill>
              <a:latin typeface="Baskerville Old Face" panose="02020602080505020303" pitchFamily="18" charset="0"/>
            </a:endParaRPr>
          </a:p>
          <a:p>
            <a:r>
              <a:rPr lang="en-US" dirty="0">
                <a:solidFill>
                  <a:schemeClr val="bg1"/>
                </a:solidFill>
                <a:latin typeface="Baskerville Old Face" panose="02020602080505020303" pitchFamily="18" charset="0"/>
              </a:rPr>
              <a:t>-- How can we explain the play’s central position in the history of American drama? </a:t>
            </a:r>
          </a:p>
          <a:p>
            <a:endParaRPr lang="en-US" dirty="0">
              <a:solidFill>
                <a:schemeClr val="bg1"/>
              </a:solidFill>
              <a:latin typeface="Baskerville Old Face" panose="02020602080505020303" pitchFamily="18" charset="0"/>
            </a:endParaRPr>
          </a:p>
          <a:p>
            <a:r>
              <a:rPr lang="en-US" dirty="0">
                <a:solidFill>
                  <a:schemeClr val="bg1"/>
                </a:solidFill>
                <a:latin typeface="Baskerville Old Face" panose="02020602080505020303" pitchFamily="18" charset="0"/>
              </a:rPr>
              <a:t>-- How does the play juggle different ideas of  “success”?</a:t>
            </a:r>
          </a:p>
          <a:p>
            <a:endParaRPr lang="en-US" dirty="0">
              <a:solidFill>
                <a:schemeClr val="bg1"/>
              </a:solidFill>
              <a:latin typeface="Baskerville Old Face" panose="02020602080505020303" pitchFamily="18" charset="0"/>
            </a:endParaRPr>
          </a:p>
          <a:p>
            <a:r>
              <a:rPr lang="en-US" dirty="0">
                <a:solidFill>
                  <a:schemeClr val="bg1"/>
                </a:solidFill>
                <a:latin typeface="Baskerville Old Face" panose="02020602080505020303" pitchFamily="18" charset="0"/>
              </a:rPr>
              <a:t>-- How is reading a play different from reading fiction or poetry?</a:t>
            </a:r>
          </a:p>
          <a:p>
            <a:endParaRPr lang="en-US" dirty="0">
              <a:solidFill>
                <a:schemeClr val="bg1"/>
              </a:solidFill>
              <a:latin typeface="Baskerville Old Face" panose="02020602080505020303" pitchFamily="18" charset="0"/>
            </a:endParaRPr>
          </a:p>
          <a:p>
            <a:endParaRPr lang="en-US" dirty="0">
              <a:solidFill>
                <a:schemeClr val="bg1"/>
              </a:solidFill>
              <a:latin typeface="Baskerville Old Face" panose="02020602080505020303" pitchFamily="18" charset="0"/>
            </a:endParaRPr>
          </a:p>
          <a:p>
            <a:r>
              <a:rPr lang="en-US" b="1" dirty="0">
                <a:solidFill>
                  <a:schemeClr val="bg1"/>
                </a:solidFill>
                <a:latin typeface="Baskerville Old Face" panose="02020602080505020303" pitchFamily="18" charset="0"/>
              </a:rPr>
              <a:t>Questions for the first half of the play:</a:t>
            </a:r>
            <a:endParaRPr lang="en-US" dirty="0">
              <a:solidFill>
                <a:schemeClr val="bg1"/>
              </a:solidFill>
              <a:latin typeface="Baskerville Old Face" panose="02020602080505020303" pitchFamily="18" charset="0"/>
            </a:endParaRPr>
          </a:p>
          <a:p>
            <a:endParaRPr lang="en-US" dirty="0">
              <a:solidFill>
                <a:schemeClr val="bg1"/>
              </a:solidFill>
              <a:latin typeface="Baskerville Old Face" panose="02020602080505020303" pitchFamily="18" charset="0"/>
            </a:endParaRPr>
          </a:p>
          <a:p>
            <a:r>
              <a:rPr lang="en-US" dirty="0">
                <a:solidFill>
                  <a:schemeClr val="bg1"/>
                </a:solidFill>
                <a:latin typeface="Baskerville Old Face" panose="02020602080505020303" pitchFamily="18" charset="0"/>
              </a:rPr>
              <a:t>-- What are some of the central conflicts/problems in the play so far?</a:t>
            </a:r>
          </a:p>
          <a:p>
            <a:endParaRPr lang="en-US" dirty="0">
              <a:solidFill>
                <a:schemeClr val="bg1"/>
              </a:solidFill>
              <a:latin typeface="Baskerville Old Face" panose="02020602080505020303" pitchFamily="18" charset="0"/>
            </a:endParaRPr>
          </a:p>
          <a:p>
            <a:r>
              <a:rPr lang="en-US" dirty="0">
                <a:solidFill>
                  <a:schemeClr val="bg1"/>
                </a:solidFill>
                <a:latin typeface="Baskerville Old Face" panose="02020602080505020303" pitchFamily="18" charset="0"/>
              </a:rPr>
              <a:t>-- What’s unique about the physical staging of the play?</a:t>
            </a:r>
          </a:p>
          <a:p>
            <a:endParaRPr lang="en-US" dirty="0">
              <a:solidFill>
                <a:schemeClr val="bg1"/>
              </a:solidFill>
              <a:latin typeface="Baskerville Old Face" panose="02020602080505020303" pitchFamily="18" charset="0"/>
            </a:endParaRPr>
          </a:p>
          <a:p>
            <a:r>
              <a:rPr lang="en-US" dirty="0">
                <a:solidFill>
                  <a:schemeClr val="bg1"/>
                </a:solidFill>
                <a:latin typeface="Baskerville Old Face" panose="02020602080505020303" pitchFamily="18" charset="0"/>
              </a:rPr>
              <a:t>-- What have we learned about each character, and what does each character seem to want?</a:t>
            </a:r>
          </a:p>
          <a:p>
            <a:endParaRPr lang="en-US" dirty="0">
              <a:solidFill>
                <a:schemeClr val="bg1"/>
              </a:solidFill>
              <a:latin typeface="Baskerville Old Face" panose="02020602080505020303" pitchFamily="18" charset="0"/>
            </a:endParaRPr>
          </a:p>
          <a:p>
            <a:r>
              <a:rPr lang="en-US" dirty="0">
                <a:solidFill>
                  <a:schemeClr val="bg1"/>
                </a:solidFill>
                <a:latin typeface="Baskerville Old Face" panose="02020602080505020303" pitchFamily="18" charset="0"/>
              </a:rPr>
              <a:t>-- What questions are raised that we’ll need to see resolved?</a:t>
            </a:r>
          </a:p>
        </p:txBody>
      </p:sp>
      <p:pic>
        <p:nvPicPr>
          <p:cNvPr id="2" name="Video 1">
            <a:hlinkClick r:id="" action="ppaction://media"/>
            <a:extLst>
              <a:ext uri="{FF2B5EF4-FFF2-40B4-BE49-F238E27FC236}">
                <a16:creationId xmlns:a16="http://schemas.microsoft.com/office/drawing/2014/main" id="{7C18B986-D2D1-4A22-88CC-A3406AEAEC0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06000" y="5143500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331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3972"/>
    </mc:Choice>
    <mc:Fallback xmlns="">
      <p:transition spd="slow" advTm="10397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127" y="1476412"/>
            <a:ext cx="2956561" cy="15703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2127" y="501692"/>
            <a:ext cx="1030442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Baskerville Old Face" panose="02020602080505020303" pitchFamily="18" charset="0"/>
              </a:rPr>
              <a:t>Arthur Miller (1915-2005)     On the Function of the Theatre</a:t>
            </a:r>
          </a:p>
        </p:txBody>
      </p:sp>
      <p:sp>
        <p:nvSpPr>
          <p:cNvPr id="10" name="Rectangle 9"/>
          <p:cNvSpPr/>
          <p:nvPr/>
        </p:nvSpPr>
        <p:spPr>
          <a:xfrm>
            <a:off x="3360287" y="1595021"/>
            <a:ext cx="883310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Baskerville Old Face" panose="02020602080505020303" pitchFamily="18" charset="0"/>
              </a:rPr>
              <a:t>“To me the theatre is not a disconnected entertainment. It's the sound and the ring of the spirit of the people at any one time. It is where a collective mass of people through the genius of one author is able to project its terrors and its hopes and to symbolize them.”</a:t>
            </a:r>
          </a:p>
          <a:p>
            <a:endParaRPr lang="en-US" sz="2400" dirty="0">
              <a:solidFill>
                <a:schemeClr val="bg1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3" name="Video 2">
            <a:hlinkClick r:id="" action="ppaction://media"/>
            <a:extLst>
              <a:ext uri="{FF2B5EF4-FFF2-40B4-BE49-F238E27FC236}">
                <a16:creationId xmlns:a16="http://schemas.microsoft.com/office/drawing/2014/main" id="{E09E19D3-7DFD-4521-9255-2DB53874CF3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06000" y="5143500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52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0201"/>
    </mc:Choice>
    <mc:Fallback xmlns="">
      <p:transition spd="slow" advTm="8020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</TotalTime>
  <Words>353</Words>
  <Application>Microsoft Office PowerPoint</Application>
  <PresentationFormat>Widescreen</PresentationFormat>
  <Paragraphs>47</Paragraphs>
  <Slides>5</Slides>
  <Notes>0</Notes>
  <HiddenSlides>0</HiddenSlides>
  <MMClips>5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Baskerville Old Face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Springfield College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 Thifault</dc:creator>
  <cp:lastModifiedBy>Nancy Barros</cp:lastModifiedBy>
  <cp:revision>25</cp:revision>
  <dcterms:created xsi:type="dcterms:W3CDTF">2017-02-13T18:12:44Z</dcterms:created>
  <dcterms:modified xsi:type="dcterms:W3CDTF">2021-10-27T03:02:40Z</dcterms:modified>
</cp:coreProperties>
</file>